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98D3597-0776-4F14-A289-9BBE2ED84515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CB413D5-1818-423F-A90B-266A3CA969A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A8E807-EB95-4887-A984-F6F08F061CD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55FCDF-5BB4-4585-87E3-38198A80B06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D3F0BF-4560-43E1-BEFC-B0742880F6E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448D695-4206-40C7-88E8-E24AC8E5F96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ACE7D5-4B0F-45F0-8689-E3412689A79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c424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Shape 1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233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1520" cy="4104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0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c424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Shape 1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233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3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1520" cy="41040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0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c424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Shape 1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233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4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1520" cy="41040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0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c424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Shape 1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233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5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1520" cy="41040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0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c424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Shape 1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233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6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1520" cy="41040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0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c424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Shape 1"/>
          <p:cNvSpPr/>
          <p:nvPr/>
        </p:nvSpPr>
        <p:spPr>
          <a:xfrm>
            <a:off x="0" y="0"/>
            <a:ext cx="14629320" cy="8228520"/>
          </a:xfrm>
          <a:prstGeom prst="rect">
            <a:avLst/>
          </a:prstGeom>
          <a:solidFill>
            <a:srgbClr val="1233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7" name="Image 0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2839040" y="7749720"/>
            <a:ext cx="1721520" cy="41040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www.01net.com/actualites/chatgpt-passe-niveau-superieur-gpt-45-change.html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jai-un-pote-dans-la.com/grok-3-lia-delon-musk-la-plus-intelligente-sur-terre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www.frandroid.com/culture-tech/intelligence-artificielle/google-gemini/2540351_voici-gemma-3-par-google-une-ia-open-source-puissante-qui-fonctionne-sur-smartphone-et-met-deepseek-au-defi" TargetMode="External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49.xml"/><Relationship Id="rId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www.usine-digitale.fr/article/deepseek-cette-start-up-chinoise-qui-fait-mieux-qu-openai-pour-96-moins-cher.N2226172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www.elysee.fr/emmanuel-macron/2025/02/11/declaration-sur-une-intelligence-artificielle-inclusive-et-durable-pour-les-peuples-et-la-planete" TargetMode="External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61.xml"/><Relationship Id="rId7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320" cy="8228520"/>
          </a:xfrm>
          <a:prstGeom prst="rect">
            <a:avLst/>
          </a:prstGeom>
          <a:ln w="0">
            <a:noFill/>
          </a:ln>
        </p:spPr>
      </p:pic>
      <p:sp>
        <p:nvSpPr>
          <p:cNvPr id="253" name="Text 0"/>
          <p:cNvSpPr/>
          <p:nvPr/>
        </p:nvSpPr>
        <p:spPr>
          <a:xfrm>
            <a:off x="837720" y="2465280"/>
            <a:ext cx="7467480" cy="140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ffd9be"/>
                </a:solidFill>
                <a:latin typeface="Quattrocento"/>
                <a:ea typeface="Quattrocento"/>
              </a:rPr>
              <a:t>Les Dernières Tendances en Intelligence Artificielle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 1"/>
          <p:cNvSpPr/>
          <p:nvPr/>
        </p:nvSpPr>
        <p:spPr>
          <a:xfrm>
            <a:off x="837720" y="4232160"/>
            <a:ext cx="7467480" cy="15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f9eee7"/>
                </a:solidFill>
                <a:latin typeface="Quattrocento"/>
                <a:ea typeface="Quattrocento"/>
              </a:rPr>
              <a:t>L'intelligence artificielle transforme rapidement tous les secteurs. Cette présentation vous donnera un aperçu des avancées clés, de leur impact potentiel, et des opportunités et défis à venir. Restez à la pointe de la révolution de l'IA !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 0"/>
          <p:cNvSpPr/>
          <p:nvPr/>
        </p:nvSpPr>
        <p:spPr>
          <a:xfrm>
            <a:off x="837720" y="2294280"/>
            <a:ext cx="11551680" cy="7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ffd9be"/>
                </a:solidFill>
                <a:latin typeface="Quattrocento"/>
                <a:ea typeface="Quattrocento"/>
              </a:rPr>
              <a:t>Progrès Récents dans l'Apprentissage Profond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 1"/>
          <p:cNvSpPr/>
          <p:nvPr/>
        </p:nvSpPr>
        <p:spPr>
          <a:xfrm>
            <a:off x="837720" y="3596400"/>
            <a:ext cx="279972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ffd9be"/>
                </a:solidFill>
                <a:latin typeface="Quattrocento"/>
                <a:ea typeface="Quattrocento"/>
              </a:rPr>
              <a:t>GPT-4.5 (OpenAI)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 2"/>
          <p:cNvSpPr/>
          <p:nvPr/>
        </p:nvSpPr>
        <p:spPr>
          <a:xfrm>
            <a:off x="837720" y="4187880"/>
            <a:ext cx="2799720" cy="15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f9eee7"/>
                </a:solidFill>
                <a:latin typeface="Quattrocento"/>
                <a:ea typeface="Quattrocento"/>
              </a:rPr>
              <a:t>GPT-4.5 est une nouvelle version du modèle d'IA derrière ChatGPT, plus grand et plus efficace.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 3"/>
          <p:cNvSpPr/>
          <p:nvPr/>
        </p:nvSpPr>
        <p:spPr>
          <a:xfrm>
            <a:off x="4230000" y="3596400"/>
            <a:ext cx="279972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ffd9be"/>
                </a:solidFill>
                <a:latin typeface="Quattrocento"/>
                <a:ea typeface="Quattrocento"/>
              </a:rPr>
              <a:t>Grok 3 (xAI)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 4"/>
          <p:cNvSpPr/>
          <p:nvPr/>
        </p:nvSpPr>
        <p:spPr>
          <a:xfrm>
            <a:off x="4230000" y="4187880"/>
            <a:ext cx="2799720" cy="15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f9eee7"/>
                </a:solidFill>
                <a:latin typeface="Quattrocento"/>
                <a:ea typeface="Quattrocento"/>
              </a:rPr>
              <a:t>Grok 3 est conçu pour comprendre et générer du langage naturel avec une grande précision.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 5"/>
          <p:cNvSpPr/>
          <p:nvPr/>
        </p:nvSpPr>
        <p:spPr>
          <a:xfrm>
            <a:off x="7622280" y="3596400"/>
            <a:ext cx="279972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ffd9be"/>
                </a:solidFill>
                <a:latin typeface="Quattrocento"/>
                <a:ea typeface="Quattrocento"/>
              </a:rPr>
              <a:t>DeepSeek-R1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 6"/>
          <p:cNvSpPr/>
          <p:nvPr/>
        </p:nvSpPr>
        <p:spPr>
          <a:xfrm>
            <a:off x="7622280" y="4187880"/>
            <a:ext cx="2799720" cy="15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f9eee7"/>
                </a:solidFill>
                <a:latin typeface="Quattrocento"/>
                <a:ea typeface="Quattrocento"/>
              </a:rPr>
              <a:t>DeepSeek-R1 obtient des résultats comparables ou supérieurs à d'autres modèles.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 7"/>
          <p:cNvSpPr/>
          <p:nvPr/>
        </p:nvSpPr>
        <p:spPr>
          <a:xfrm>
            <a:off x="11014560" y="3596400"/>
            <a:ext cx="279972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ffd9be"/>
                </a:solidFill>
                <a:latin typeface="Quattrocento"/>
                <a:ea typeface="Quattrocento"/>
              </a:rPr>
              <a:t>Gemma 3 (Google)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 8"/>
          <p:cNvSpPr/>
          <p:nvPr/>
        </p:nvSpPr>
        <p:spPr>
          <a:xfrm>
            <a:off x="11014560" y="4187880"/>
            <a:ext cx="2799720" cy="15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f9eee7"/>
                </a:solidFill>
                <a:latin typeface="Quattrocento"/>
                <a:ea typeface="Quattrocento"/>
              </a:rPr>
              <a:t>Gemma 3 est une IA open source, puissante, qui fonctionne sur smartphone.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11112840" y="7182720"/>
            <a:ext cx="3466440" cy="104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 17"/>
          <p:cNvSpPr/>
          <p:nvPr/>
        </p:nvSpPr>
        <p:spPr>
          <a:xfrm>
            <a:off x="868320" y="900000"/>
            <a:ext cx="11551680" cy="7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ffd9be"/>
                </a:solidFill>
                <a:latin typeface="Quattrocento"/>
                <a:ea typeface="Quattrocento"/>
              </a:rPr>
              <a:t>Progrès Récents dans l'Apprentissage Profond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6" name="" descr=""/>
          <p:cNvPicPr/>
          <p:nvPr/>
        </p:nvPicPr>
        <p:blipFill>
          <a:blip r:embed="rId1"/>
          <a:stretch/>
        </p:blipFill>
        <p:spPr>
          <a:xfrm>
            <a:off x="898560" y="1980000"/>
            <a:ext cx="12751560" cy="4500000"/>
          </a:xfrm>
          <a:prstGeom prst="rect">
            <a:avLst/>
          </a:prstGeom>
          <a:ln w="0">
            <a:noFill/>
          </a:ln>
        </p:spPr>
      </p:pic>
      <p:pic>
        <p:nvPicPr>
          <p:cNvPr id="267" name="" descr=""/>
          <p:cNvPicPr/>
          <p:nvPr/>
        </p:nvPicPr>
        <p:blipFill>
          <a:blip r:embed="rId2"/>
          <a:stretch/>
        </p:blipFill>
        <p:spPr>
          <a:xfrm>
            <a:off x="11113200" y="7183080"/>
            <a:ext cx="3466440" cy="104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5320" cy="8228520"/>
          </a:xfrm>
          <a:prstGeom prst="rect">
            <a:avLst/>
          </a:prstGeom>
          <a:ln w="0">
            <a:noFill/>
          </a:ln>
        </p:spPr>
      </p:pic>
      <p:sp>
        <p:nvSpPr>
          <p:cNvPr id="269" name="Text 0"/>
          <p:cNvSpPr/>
          <p:nvPr/>
        </p:nvSpPr>
        <p:spPr>
          <a:xfrm>
            <a:off x="6324120" y="1063080"/>
            <a:ext cx="7467480" cy="140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ffd9be"/>
                </a:solidFill>
                <a:latin typeface="Quattrocento"/>
                <a:ea typeface="Quattrocento"/>
              </a:rPr>
              <a:t>Déclaration pour une IA Inclusive et Durable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Shape 1"/>
          <p:cNvSpPr/>
          <p:nvPr/>
        </p:nvSpPr>
        <p:spPr>
          <a:xfrm>
            <a:off x="6324120" y="3099600"/>
            <a:ext cx="537480" cy="53748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 2"/>
          <p:cNvSpPr/>
          <p:nvPr/>
        </p:nvSpPr>
        <p:spPr>
          <a:xfrm>
            <a:off x="6424200" y="3157560"/>
            <a:ext cx="336960" cy="4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0" lang="en-US" sz="2650" spc="-1" strike="noStrike">
                <a:solidFill>
                  <a:srgbClr val="f9eee7"/>
                </a:solidFill>
                <a:latin typeface="Quattrocento"/>
                <a:ea typeface="Quattrocento"/>
              </a:rPr>
              <a:t>1</a:t>
            </a:r>
            <a:endParaRPr b="0" lang="fr-FR" sz="2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 3"/>
          <p:cNvSpPr/>
          <p:nvPr/>
        </p:nvSpPr>
        <p:spPr>
          <a:xfrm>
            <a:off x="7102080" y="3099600"/>
            <a:ext cx="28152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f9eee7"/>
                </a:solidFill>
                <a:latin typeface="Quattrocento"/>
                <a:ea typeface="Quattrocento"/>
              </a:rPr>
              <a:t>Principes Clés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Text 4"/>
          <p:cNvSpPr/>
          <p:nvPr/>
        </p:nvSpPr>
        <p:spPr>
          <a:xfrm>
            <a:off x="7102080" y="3594960"/>
            <a:ext cx="283572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f9eee7"/>
                </a:solidFill>
                <a:latin typeface="Quattrocento"/>
                <a:ea typeface="Quattrocento"/>
              </a:rPr>
              <a:t>Accessibilité et réduction de la fracture numérique.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Shape 5"/>
          <p:cNvSpPr/>
          <p:nvPr/>
        </p:nvSpPr>
        <p:spPr>
          <a:xfrm>
            <a:off x="10177920" y="3099600"/>
            <a:ext cx="537480" cy="53748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 6"/>
          <p:cNvSpPr/>
          <p:nvPr/>
        </p:nvSpPr>
        <p:spPr>
          <a:xfrm>
            <a:off x="10278360" y="3157560"/>
            <a:ext cx="336960" cy="4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0" lang="en-US" sz="2650" spc="-1" strike="noStrike">
                <a:solidFill>
                  <a:srgbClr val="f9eee7"/>
                </a:solidFill>
                <a:latin typeface="Quattrocento"/>
                <a:ea typeface="Quattrocento"/>
              </a:rPr>
              <a:t>2</a:t>
            </a:r>
            <a:endParaRPr b="0" lang="fr-FR" sz="2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 7"/>
          <p:cNvSpPr/>
          <p:nvPr/>
        </p:nvSpPr>
        <p:spPr>
          <a:xfrm>
            <a:off x="10955880" y="3099600"/>
            <a:ext cx="28152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f9eee7"/>
                </a:solidFill>
                <a:latin typeface="Quattrocento"/>
                <a:ea typeface="Quattrocento"/>
              </a:rPr>
              <a:t>Objectifs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 8"/>
          <p:cNvSpPr/>
          <p:nvPr/>
        </p:nvSpPr>
        <p:spPr>
          <a:xfrm>
            <a:off x="10955880" y="3594960"/>
            <a:ext cx="283572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f9eee7"/>
                </a:solidFill>
                <a:latin typeface="Quattrocento"/>
                <a:ea typeface="Quattrocento"/>
              </a:rPr>
              <a:t>Développement d'une IA ouverte et fiable.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Shape 9"/>
          <p:cNvSpPr/>
          <p:nvPr/>
        </p:nvSpPr>
        <p:spPr>
          <a:xfrm>
            <a:off x="6324120" y="4869360"/>
            <a:ext cx="537480" cy="53748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 10"/>
          <p:cNvSpPr/>
          <p:nvPr/>
        </p:nvSpPr>
        <p:spPr>
          <a:xfrm>
            <a:off x="6424200" y="4927680"/>
            <a:ext cx="336960" cy="4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0" lang="en-US" sz="2650" spc="-1" strike="noStrike">
                <a:solidFill>
                  <a:srgbClr val="f9eee7"/>
                </a:solidFill>
                <a:latin typeface="Quattrocento"/>
                <a:ea typeface="Quattrocento"/>
              </a:rPr>
              <a:t>3</a:t>
            </a:r>
            <a:endParaRPr b="0" lang="fr-FR" sz="2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xt 11"/>
          <p:cNvSpPr/>
          <p:nvPr/>
        </p:nvSpPr>
        <p:spPr>
          <a:xfrm>
            <a:off x="7102080" y="4869360"/>
            <a:ext cx="28152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f9eee7"/>
                </a:solidFill>
                <a:latin typeface="Quattrocento"/>
                <a:ea typeface="Quattrocento"/>
              </a:rPr>
              <a:t>Coopération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Text 12"/>
          <p:cNvSpPr/>
          <p:nvPr/>
        </p:nvSpPr>
        <p:spPr>
          <a:xfrm>
            <a:off x="7102080" y="5365080"/>
            <a:ext cx="6689520" cy="38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f9eee7"/>
                </a:solidFill>
                <a:latin typeface="Quattrocento"/>
                <a:ea typeface="Quattrocento"/>
              </a:rPr>
              <a:t>Promotion de la coopération internationale.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 13"/>
          <p:cNvSpPr/>
          <p:nvPr/>
        </p:nvSpPr>
        <p:spPr>
          <a:xfrm>
            <a:off x="6324120" y="6017400"/>
            <a:ext cx="7467480" cy="114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f9eee7"/>
                </a:solidFill>
                <a:latin typeface="Quattrocento"/>
                <a:ea typeface="Quattrocento"/>
              </a:rPr>
              <a:t>La "Déclaration sur une intelligence artificielle inclusive et durable" met en avant l'importance d'une IA responsable et équitable. Une vision globale pour un avenir où l'IA profite à tous.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" descr=""/>
          <p:cNvPicPr/>
          <p:nvPr/>
        </p:nvPicPr>
        <p:blipFill>
          <a:blip r:embed="rId2"/>
          <a:stretch/>
        </p:blipFill>
        <p:spPr>
          <a:xfrm>
            <a:off x="11112840" y="7165800"/>
            <a:ext cx="3466440" cy="104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320" cy="8228520"/>
          </a:xfrm>
          <a:prstGeom prst="rect">
            <a:avLst/>
          </a:prstGeom>
          <a:ln w="0">
            <a:noFill/>
          </a:ln>
        </p:spPr>
      </p:pic>
      <p:sp>
        <p:nvSpPr>
          <p:cNvPr id="285" name="Text 0"/>
          <p:cNvSpPr/>
          <p:nvPr/>
        </p:nvSpPr>
        <p:spPr>
          <a:xfrm>
            <a:off x="682560" y="536400"/>
            <a:ext cx="4588560" cy="5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501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d9be"/>
                </a:solidFill>
                <a:latin typeface="Quattrocento"/>
                <a:ea typeface="Quattrocento"/>
              </a:rPr>
              <a:t>Source :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Image 1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682560" y="1402560"/>
            <a:ext cx="6337440" cy="1949400"/>
          </a:xfrm>
          <a:prstGeom prst="rect">
            <a:avLst/>
          </a:prstGeom>
          <a:ln w="0">
            <a:noFill/>
          </a:ln>
        </p:spPr>
      </p:pic>
      <p:pic>
        <p:nvPicPr>
          <p:cNvPr id="287" name="Image 2" descr="preencoded.png"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682560" y="3572640"/>
            <a:ext cx="6337440" cy="1949400"/>
          </a:xfrm>
          <a:prstGeom prst="rect">
            <a:avLst/>
          </a:prstGeom>
          <a:ln w="0">
            <a:noFill/>
          </a:ln>
        </p:spPr>
      </p:pic>
      <p:pic>
        <p:nvPicPr>
          <p:cNvPr id="288" name="Image 3" descr="preencoded.png"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682560" y="5742720"/>
            <a:ext cx="6337440" cy="194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320" cy="8228520"/>
          </a:xfrm>
          <a:prstGeom prst="rect">
            <a:avLst/>
          </a:prstGeom>
          <a:ln w="0">
            <a:noFill/>
          </a:ln>
        </p:spPr>
      </p:pic>
      <p:sp>
        <p:nvSpPr>
          <p:cNvPr id="290" name="Text 0"/>
          <p:cNvSpPr/>
          <p:nvPr/>
        </p:nvSpPr>
        <p:spPr>
          <a:xfrm>
            <a:off x="837720" y="1054800"/>
            <a:ext cx="5631480" cy="7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ffd9be"/>
                </a:solidFill>
                <a:latin typeface="Quattrocento"/>
                <a:ea typeface="Quattrocento"/>
              </a:rPr>
              <a:t>Source :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1" name="Image 1" descr="preencoded.pn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837720" y="2117880"/>
            <a:ext cx="7467480" cy="2392560"/>
          </a:xfrm>
          <a:prstGeom prst="rect">
            <a:avLst/>
          </a:prstGeom>
          <a:ln w="0">
            <a:noFill/>
          </a:ln>
        </p:spPr>
      </p:pic>
      <p:pic>
        <p:nvPicPr>
          <p:cNvPr id="292" name="Image 2" descr="preencoded.png"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837720" y="4780800"/>
            <a:ext cx="7467480" cy="239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Application>EasyOffice/7.6.2.1.0$Windows_X86_64 LibreOffice_project/0bc4d647150f05f02b71ccb5539a4012b57f1faf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2025-03-13T22:24:34Z</dcterms:created>
  <dc:creator>PptxGenJS</dc:creator>
  <dc:description/>
  <dc:language>fr-FR</dc:language>
  <cp:lastModifiedBy/>
  <dcterms:modified xsi:type="dcterms:W3CDTF">2025-04-13T20:34:05Z</dcterms:modified>
  <cp:revision>7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On-screen Show (16:9)</vt:lpwstr>
  </property>
  <property fmtid="{D5CDD505-2E9C-101B-9397-08002B2CF9AE}" pid="4" name="Slides">
    <vt:i4>6</vt:i4>
  </property>
</Properties>
</file>